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381" r:id="rId3"/>
    <p:sldId id="382" r:id="rId5"/>
    <p:sldId id="263" r:id="rId6"/>
    <p:sldId id="310" r:id="rId7"/>
  </p:sldIdLst>
  <p:sldSz cx="9144000" cy="6858000" type="screen4x3"/>
  <p:notesSz cx="6858000" cy="9144000"/>
  <p:embeddedFontLst>
    <p:embeddedFont>
      <p:font typeface="Constantia" panose="02030602050306030303" pitchFamily="18" charset="0"/>
      <p:regular r:id="rId11"/>
      <p:bold r:id="rId12"/>
      <p:italic r:id="rId13"/>
      <p:boldItalic r:id="rId14"/>
    </p:embeddedFont>
    <p:embeddedFont>
      <p:font typeface="Garamond" panose="02020404030301010803" pitchFamily="18" charset="0"/>
      <p:regular r:id="rId15"/>
      <p:bold r:id="rId16"/>
      <p:italic r:id="rId17"/>
    </p:embeddedFont>
    <p:embeddedFont>
      <p:font typeface="Segoe Fluent Icons" panose="050A0102010101010101" pitchFamily="18" charset="0"/>
      <p:regular r:id="rId18"/>
    </p:embeddedFont>
    <p:embeddedFont>
      <p:font typeface="仿宋" panose="02010609060101010101" pitchFamily="49" charset="-122"/>
      <p:regular r:id="rId19"/>
    </p:embeddedFont>
    <p:embeddedFont>
      <p:font typeface="等线" panose="02010600030101010101" pitchFamily="2" charset="-122"/>
      <p:regular r:id="rId20"/>
      <p:bold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2872"/>
    <a:srgbClr val="645195"/>
    <a:srgbClr val="9382BC"/>
    <a:srgbClr val="645178"/>
    <a:srgbClr val="32284A"/>
    <a:srgbClr val="FBB4AE"/>
    <a:srgbClr val="A5A5A5"/>
    <a:srgbClr val="B43500"/>
    <a:srgbClr val="2F1D53"/>
    <a:srgbClr val="E8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20" Type="http://schemas.openxmlformats.org/officeDocument/2006/relationships/font" Target="fonts/font10.fntdata"/><Relationship Id="rId2" Type="http://schemas.openxmlformats.org/officeDocument/2006/relationships/theme" Target="theme/theme1.xml"/><Relationship Id="rId19" Type="http://schemas.openxmlformats.org/officeDocument/2006/relationships/font" Target="fonts/font9.fntdata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BB6C4-5A4A-4442-863A-7AE472EDBA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0F4DA-1E0A-4DAF-ADF3-2F5284192C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97032-8739-4FD6-9238-09D7837D47D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97032-8739-4FD6-9238-09D7837D47D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651353"/>
            <a:ext cx="7886699" cy="285861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0" y="3901858"/>
            <a:ext cx="7886699" cy="184132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300" kern="1200" cap="none" baseline="0" dirty="0">
                <a:solidFill>
                  <a:schemeClr val="tx1"/>
                </a:solidFill>
                <a:latin typeface="Garamond" panose="02020404030301010803" pitchFamily="18" charset="0"/>
                <a:ea typeface="仿宋" panose="02010609060101010101" pitchFamily="49" charset="-122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13933"/>
            <a:ext cx="7886700" cy="476303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矩形 22"/>
          <p:cNvSpPr/>
          <p:nvPr userDrawn="1"/>
        </p:nvSpPr>
        <p:spPr>
          <a:xfrm>
            <a:off x="0" y="6464604"/>
            <a:ext cx="9144000" cy="395204"/>
          </a:xfrm>
          <a:prstGeom prst="rect">
            <a:avLst/>
          </a:prstGeom>
          <a:solidFill>
            <a:srgbClr val="4128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0" y="6473628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baseline="0" dirty="0" err="1">
                <a:latin typeface="Garamond" panose="02020404030301010803" pitchFamily="18" charset="0"/>
                <a:ea typeface="仿宋" panose="02010609060101010101" pitchFamily="49" charset="-122"/>
              </a:rPr>
              <a:t>Gmade</a:t>
            </a:r>
            <a:r>
              <a:rPr lang="en-US" altLang="zh-CN" b="1" baseline="0" dirty="0">
                <a:latin typeface="Garamond" panose="02020404030301010803" pitchFamily="18" charset="0"/>
                <a:ea typeface="仿宋" panose="02010609060101010101" pitchFamily="49" charset="-122"/>
              </a:rPr>
              <a:t> Studio </a:t>
            </a:r>
            <a:r>
              <a:rPr lang="zh-CN" altLang="en-US" b="1" baseline="0" dirty="0">
                <a:latin typeface="Garamond" panose="02020404030301010803" pitchFamily="18" charset="0"/>
                <a:ea typeface="仿宋" panose="02010609060101010101" pitchFamily="49" charset="-122"/>
              </a:rPr>
              <a:t>团队介绍  </a:t>
            </a:r>
            <a:r>
              <a:rPr lang="en-US" altLang="zh-CN" b="1" baseline="0" dirty="0">
                <a:latin typeface="Garamond" panose="02020404030301010803" pitchFamily="18" charset="0"/>
                <a:ea typeface="仿宋" panose="02010609060101010101" pitchFamily="49" charset="-122"/>
              </a:rPr>
              <a:t>| 2023</a:t>
            </a:r>
            <a:endParaRPr lang="en-US" b="1" baseline="0" dirty="0">
              <a:latin typeface="Garamond" panose="02020404030301010803" pitchFamily="18" charset="0"/>
              <a:ea typeface="仿宋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23335"/>
            <a:ext cx="7886700" cy="688973"/>
          </a:xfrm>
        </p:spPr>
        <p:txBody>
          <a:bodyPr>
            <a:normAutofit/>
          </a:bodyPr>
          <a:lstStyle>
            <a:lvl1pPr algn="ctr">
              <a:defRPr sz="3200" b="1" cap="none" baseline="0">
                <a:solidFill>
                  <a:srgbClr val="412872"/>
                </a:solidFill>
                <a:latin typeface="Constantia" panose="02030602050306030303" pitchFamily="18" charset="0"/>
                <a:ea typeface="楷体" panose="02010609060101010101" pitchFamily="49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772" y="6486254"/>
            <a:ext cx="1554615" cy="384081"/>
          </a:xfrm>
          <a:prstGeom prst="rect">
            <a:avLst/>
          </a:prstGeom>
        </p:spPr>
      </p:pic>
      <p:cxnSp>
        <p:nvCxnSpPr>
          <p:cNvPr id="15" name="直接连接符 7"/>
          <p:cNvCxnSpPr/>
          <p:nvPr userDrawn="1"/>
        </p:nvCxnSpPr>
        <p:spPr>
          <a:xfrm>
            <a:off x="628650" y="1118706"/>
            <a:ext cx="7886700" cy="0"/>
          </a:xfrm>
          <a:prstGeom prst="line">
            <a:avLst/>
          </a:prstGeom>
          <a:ln w="28575">
            <a:solidFill>
              <a:srgbClr val="412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8520854" y="6539394"/>
            <a:ext cx="623146" cy="277799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>
              <a:defRPr sz="1100" b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defRPr>
            </a:lvl1pPr>
          </a:lstStyle>
          <a:p>
            <a:pPr lvl="0"/>
            <a:fld id="{631CD01A-B6C9-4776-856E-41D198D7396C}" type="slidenum">
              <a:rPr lang="en-US" altLang="zh-CN" smtClean="0"/>
            </a:fld>
            <a:r>
              <a:rPr lang="en-US" altLang="zh-CN" dirty="0"/>
              <a:t> / 17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2106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3"/>
          </p:nvPr>
        </p:nvSpPr>
        <p:spPr>
          <a:xfrm>
            <a:off x="628650" y="4070959"/>
            <a:ext cx="3886200" cy="210160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sz="half" idx="14"/>
          </p:nvPr>
        </p:nvSpPr>
        <p:spPr>
          <a:xfrm>
            <a:off x="4629150" y="1825625"/>
            <a:ext cx="3886200" cy="2106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5"/>
          </p:nvPr>
        </p:nvSpPr>
        <p:spPr>
          <a:xfrm>
            <a:off x="4629150" y="4068759"/>
            <a:ext cx="3886200" cy="2106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300" kern="1200" cap="none" baseline="0" dirty="0">
                <a:solidFill>
                  <a:schemeClr val="tx1"/>
                </a:solidFill>
                <a:latin typeface="Garamond" panose="02020404030301010803" pitchFamily="18" charset="0"/>
                <a:ea typeface="仿宋" panose="02010609060101010101" pitchFamily="49" charset="-122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1879687" cy="434913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6"/>
          </p:nvPr>
        </p:nvSpPr>
        <p:spPr>
          <a:xfrm>
            <a:off x="2635164" y="1825625"/>
            <a:ext cx="1879687" cy="434913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sz="half" idx="17"/>
          </p:nvPr>
        </p:nvSpPr>
        <p:spPr>
          <a:xfrm>
            <a:off x="4626801" y="1825625"/>
            <a:ext cx="1879687" cy="434913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sz="half" idx="18"/>
          </p:nvPr>
        </p:nvSpPr>
        <p:spPr>
          <a:xfrm>
            <a:off x="6635664" y="1825625"/>
            <a:ext cx="1879687" cy="434913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300" kern="1200" cap="none" baseline="0" dirty="0">
                <a:solidFill>
                  <a:schemeClr val="tx1"/>
                </a:solidFill>
                <a:latin typeface="Garamond" panose="02020404030301010803" pitchFamily="18" charset="0"/>
                <a:ea typeface="仿宋" panose="02010609060101010101" pitchFamily="49" charset="-122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7886700" cy="365125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28650" y="6356351"/>
            <a:ext cx="7886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仿宋" panose="02010609060101010101" pitchFamily="49" charset="-122"/>
              </a:defRPr>
            </a:lvl1pPr>
          </a:lstStyle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Garamond" panose="02020404030301010803" pitchFamily="18" charset="0"/>
          <a:ea typeface="仿宋" panose="02010609060101010101" pitchFamily="49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Garamond" panose="02020404030301010803" pitchFamily="18" charset="0"/>
          <a:ea typeface="仿宋" panose="02010609060101010101" pitchFamily="49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aramond" panose="02020404030301010803" pitchFamily="18" charset="0"/>
          <a:ea typeface="仿宋" panose="020106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Garamond" panose="02020404030301010803" pitchFamily="18" charset="0"/>
          <a:ea typeface="仿宋" panose="02010609060101010101" pitchFamily="49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Garamond" panose="02020404030301010803" pitchFamily="18" charset="0"/>
          <a:ea typeface="仿宋" panose="02010609060101010101" pitchFamily="49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Garamond" panose="02020404030301010803" pitchFamily="18" charset="0"/>
          <a:ea typeface="仿宋" panose="020106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s, font, graphic design, desig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04" y="4884937"/>
            <a:ext cx="2582792" cy="4476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1556" y="2047413"/>
            <a:ext cx="8331200" cy="1233712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b="1" dirty="0" err="1">
                <a:solidFill>
                  <a:srgbClr val="412872"/>
                </a:solidFill>
                <a:latin typeface="Constantia" panose="02030602050306030303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Gmade</a:t>
            </a:r>
            <a:r>
              <a:rPr lang="en-US" altLang="zh-CN" sz="3200" b="1" dirty="0">
                <a:solidFill>
                  <a:srgbClr val="412872"/>
                </a:solidFill>
                <a:latin typeface="Constantia" panose="02030602050306030303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Studio </a:t>
            </a:r>
            <a:r>
              <a:rPr lang="zh-CN" altLang="en-US" sz="3200" b="1" dirty="0">
                <a:solidFill>
                  <a:srgbClr val="412872"/>
                </a:solidFill>
                <a:latin typeface="Constantia" panose="02030602050306030303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团队介绍</a:t>
            </a:r>
            <a:endParaRPr lang="en-US" sz="3200" b="1" dirty="0">
              <a:solidFill>
                <a:srgbClr val="412872"/>
              </a:solidFill>
              <a:latin typeface="Constantia" panose="02030602050306030303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>
          <a:xfrm>
            <a:off x="1219200" y="3619523"/>
            <a:ext cx="7366000" cy="16684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  <a:ea typeface="楷体" panose="02010609060101010101" pitchFamily="49" charset="-122"/>
                <a:cs typeface="Arial" panose="020B0604020202020204" pitchFamily="34" charset="0"/>
              </a:rPr>
              <a:t>ZT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中国医科大学附属第四医院</a:t>
            </a:r>
            <a:r>
              <a:rPr lang="en-GB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&amp; </a:t>
            </a:r>
            <a:r>
              <a:rPr lang="en-GB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  <a:ea typeface="楷体" panose="02010609060101010101" pitchFamily="49" charset="-122"/>
                <a:cs typeface="Arial" panose="020B0604020202020204" pitchFamily="34" charset="0"/>
              </a:rPr>
              <a:t>Gmade</a:t>
            </a:r>
            <a:r>
              <a:rPr lang="en-GB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Studio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tantia" panose="02030602050306030303" pitchFamily="18" charset="0"/>
                <a:ea typeface="楷体" panose="02010609060101010101" pitchFamily="49" charset="-122"/>
                <a:cs typeface="Arial" panose="020B0604020202020204" pitchFamily="34" charset="0"/>
              </a:rPr>
              <a:t>gmadestudio@163.com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Constantia" panose="02030602050306030303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7"/>
          <p:cNvCxnSpPr/>
          <p:nvPr/>
        </p:nvCxnSpPr>
        <p:spPr>
          <a:xfrm>
            <a:off x="451556" y="3356023"/>
            <a:ext cx="4120444" cy="0"/>
          </a:xfrm>
          <a:prstGeom prst="line">
            <a:avLst/>
          </a:prstGeom>
          <a:ln w="57150">
            <a:solidFill>
              <a:srgbClr val="412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8"/>
          <p:cNvCxnSpPr/>
          <p:nvPr/>
        </p:nvCxnSpPr>
        <p:spPr>
          <a:xfrm>
            <a:off x="4572000" y="3356023"/>
            <a:ext cx="4210756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s, font, graphic design, desig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45" y="4800270"/>
            <a:ext cx="2582792" cy="4476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578" y="3127389"/>
            <a:ext cx="4120444" cy="1233712"/>
          </a:xfrm>
        </p:spPr>
        <p:txBody>
          <a:bodyPr>
            <a:noAutofit/>
          </a:bodyPr>
          <a:lstStyle/>
          <a:p>
            <a:pPr algn="l"/>
            <a:r>
              <a:rPr lang="zh-CN" altLang="en-US" sz="3200" b="1" dirty="0">
                <a:solidFill>
                  <a:srgbClr val="412872"/>
                </a:solidFill>
                <a:latin typeface="Constantia" panose="02030602050306030303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人员构成</a:t>
            </a:r>
            <a:endParaRPr lang="en-US" sz="3200" b="1" dirty="0">
              <a:solidFill>
                <a:srgbClr val="412872"/>
              </a:solidFill>
              <a:latin typeface="Constantia" panose="02030602050306030303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7"/>
          <p:cNvCxnSpPr/>
          <p:nvPr/>
        </p:nvCxnSpPr>
        <p:spPr>
          <a:xfrm>
            <a:off x="911578" y="4507490"/>
            <a:ext cx="4120444" cy="0"/>
          </a:xfrm>
          <a:prstGeom prst="line">
            <a:avLst/>
          </a:prstGeom>
          <a:ln w="57150">
            <a:solidFill>
              <a:srgbClr val="412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核心成员</a:t>
            </a:r>
            <a:endParaRPr lang="zh-CN" altLang="en-US" dirty="0"/>
          </a:p>
        </p:txBody>
      </p:sp>
      <p:pic>
        <p:nvPicPr>
          <p:cNvPr id="5" name="图片 6" descr="男人穿着衬衫微笑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9" y="1816818"/>
            <a:ext cx="1568491" cy="2093976"/>
          </a:xfrm>
          <a:prstGeom prst="rect">
            <a:avLst/>
          </a:prstGeom>
        </p:spPr>
      </p:pic>
      <p:pic>
        <p:nvPicPr>
          <p:cNvPr id="6" name="图片 27" descr="年轻的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65" y="1816304"/>
            <a:ext cx="1570866" cy="2094490"/>
          </a:xfrm>
          <a:prstGeom prst="rect">
            <a:avLst/>
          </a:prstGeom>
        </p:spPr>
      </p:pic>
      <p:sp>
        <p:nvSpPr>
          <p:cNvPr id="9" name="文本框 30"/>
          <p:cNvSpPr txBox="1"/>
          <p:nvPr/>
        </p:nvSpPr>
        <p:spPr>
          <a:xfrm>
            <a:off x="1204512" y="4233958"/>
            <a:ext cx="157086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Garamond" panose="02020404030301010803" pitchFamily="18" charset="0"/>
                <a:ea typeface="仿宋" panose="02010609060101010101" pitchFamily="49" charset="-122"/>
              </a:rPr>
              <a:t>左藤</a:t>
            </a:r>
            <a:endParaRPr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b="1" dirty="0">
                <a:latin typeface="Garamond" panose="02020404030301010803" pitchFamily="18" charset="0"/>
                <a:ea typeface="仿宋" panose="02010609060101010101" pitchFamily="49" charset="-122"/>
              </a:rPr>
              <a:t>总负责人</a:t>
            </a:r>
            <a:endParaRPr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>
              <a:lnSpc>
                <a:spcPct val="25000"/>
              </a:lnSpc>
            </a:pPr>
            <a:endParaRPr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中国医科大学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附属第四医院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</p:txBody>
      </p:sp>
      <p:sp>
        <p:nvSpPr>
          <p:cNvPr id="10" name="文本框 31"/>
          <p:cNvSpPr txBox="1"/>
          <p:nvPr/>
        </p:nvSpPr>
        <p:spPr>
          <a:xfrm>
            <a:off x="3637414" y="4233958"/>
            <a:ext cx="186916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Garamond" panose="02020404030301010803" pitchFamily="18" charset="0"/>
                <a:ea typeface="仿宋" panose="02010609060101010101" pitchFamily="49" charset="-122"/>
              </a:rPr>
              <a:t>郑焱华</a:t>
            </a:r>
            <a:endParaRPr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b="1" dirty="0">
                <a:latin typeface="Garamond" panose="02020404030301010803" pitchFamily="18" charset="0"/>
                <a:ea typeface="仿宋" panose="02010609060101010101" pitchFamily="49" charset="-122"/>
              </a:rPr>
              <a:t>项目执行负责人</a:t>
            </a:r>
            <a:endParaRPr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>
              <a:lnSpc>
                <a:spcPct val="25000"/>
              </a:lnSpc>
            </a:pPr>
            <a:endParaRPr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中国医科大学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附属第一医院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</p:txBody>
      </p:sp>
      <p:sp>
        <p:nvSpPr>
          <p:cNvPr id="11" name="文本框 32"/>
          <p:cNvSpPr txBox="1"/>
          <p:nvPr/>
        </p:nvSpPr>
        <p:spPr>
          <a:xfrm>
            <a:off x="6003993" y="4233958"/>
            <a:ext cx="2390301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Garamond" panose="02020404030301010803" pitchFamily="18" charset="0"/>
                <a:ea typeface="仿宋" panose="02010609060101010101" pitchFamily="49" charset="-122"/>
              </a:rPr>
              <a:t>何凌锋</a:t>
            </a:r>
            <a:endParaRPr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b="1" dirty="0">
                <a:latin typeface="Garamond" panose="02020404030301010803" pitchFamily="18" charset="0"/>
                <a:ea typeface="仿宋" panose="02010609060101010101" pitchFamily="49" charset="-122"/>
              </a:rPr>
              <a:t>技术负责人</a:t>
            </a:r>
            <a:endParaRPr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>
              <a:lnSpc>
                <a:spcPct val="25000"/>
              </a:lnSpc>
            </a:pPr>
            <a:endParaRPr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西安交通大学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实证社会科学研究所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</p:txBody>
      </p:sp>
      <p:pic>
        <p:nvPicPr>
          <p:cNvPr id="13" name="图片 29" descr="穿着西装的男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95" y="1816818"/>
            <a:ext cx="1478302" cy="20939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合作成员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zh-CN" altLang="en-US" dirty="0"/>
              <a:t>共</a:t>
            </a:r>
            <a:r>
              <a:rPr lang="en-US" altLang="zh-CN" dirty="0"/>
              <a:t>10</a:t>
            </a:r>
            <a:r>
              <a:rPr lang="zh-CN" altLang="en-US" dirty="0"/>
              <a:t>名合作成员，负责协作技术攻关；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zh-CN" altLang="en-US" dirty="0"/>
              <a:t>背景涵括计算机科学、统计学、结构生物学等领域；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zh-CN" altLang="en-US" dirty="0"/>
              <a:t>来自</a:t>
            </a:r>
            <a:r>
              <a:rPr lang="en-US" altLang="zh-CN" dirty="0"/>
              <a:t>NUS</a:t>
            </a:r>
            <a:r>
              <a:rPr lang="zh-CN" altLang="en-US" dirty="0"/>
              <a:t>、</a:t>
            </a:r>
            <a:r>
              <a:rPr lang="en-US" altLang="zh-CN" dirty="0"/>
              <a:t>NYU</a:t>
            </a:r>
            <a:r>
              <a:rPr lang="zh-CN" altLang="en-US" dirty="0"/>
              <a:t>、</a:t>
            </a:r>
            <a:r>
              <a:rPr lang="en-US" altLang="zh-CN" dirty="0"/>
              <a:t>THU</a:t>
            </a:r>
            <a:r>
              <a:rPr lang="zh-CN" altLang="en-US" dirty="0"/>
              <a:t>、</a:t>
            </a:r>
            <a:r>
              <a:rPr lang="en-US" altLang="zh-CN" dirty="0" err="1"/>
              <a:t>BUPT</a:t>
            </a:r>
            <a:r>
              <a:rPr lang="zh-CN" altLang="en-US" dirty="0"/>
              <a:t>、</a:t>
            </a:r>
            <a:r>
              <a:rPr lang="en-US" altLang="zh-CN" dirty="0"/>
              <a:t>WLU</a:t>
            </a:r>
            <a:r>
              <a:rPr lang="zh-CN" altLang="en-US" dirty="0"/>
              <a:t>等国内外知名高校、</a:t>
            </a:r>
            <a:r>
              <a:rPr lang="en-US" altLang="zh-CN" dirty="0"/>
              <a:t>UNIDO</a:t>
            </a:r>
            <a:r>
              <a:rPr lang="zh-CN" altLang="en-US" dirty="0"/>
              <a:t>等知名国际组织；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2400"/>
              </a:spcAft>
            </a:pPr>
            <a:r>
              <a:rPr lang="zh-CN" altLang="en-US" dirty="0"/>
              <a:t>因其所属单位相关要求，暂不予明细。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</Template>
  <TotalTime>0</TotalTime>
  <Words>243</Words>
  <Application>WPS 演示</Application>
  <PresentationFormat>On-screen Show (4:3)</PresentationFormat>
  <Paragraphs>34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Arial</vt:lpstr>
      <vt:lpstr>宋体</vt:lpstr>
      <vt:lpstr>Wingdings</vt:lpstr>
      <vt:lpstr>Garamond</vt:lpstr>
      <vt:lpstr>仿宋</vt:lpstr>
      <vt:lpstr>Baskerville Old Face</vt:lpstr>
      <vt:lpstr>Constantia</vt:lpstr>
      <vt:lpstr>楷体</vt:lpstr>
      <vt:lpstr>Times New Roman</vt:lpstr>
      <vt:lpstr>微软雅黑</vt:lpstr>
      <vt:lpstr>Arial Unicode MS</vt:lpstr>
      <vt:lpstr>等线</vt:lpstr>
      <vt:lpstr>Segoe Fluent Icons</vt:lpstr>
      <vt:lpstr>Office 主题​​</vt:lpstr>
      <vt:lpstr>Gmade Studio 团队介绍</vt:lpstr>
      <vt:lpstr>人员构成</vt:lpstr>
      <vt:lpstr>核心成员</vt:lpstr>
      <vt:lpstr>合作成员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and Society RCC Radiomics 数据密集型研究初探索</dc:title>
  <dc:creator>何 凌锋</dc:creator>
  <cp:lastModifiedBy>fallingstar</cp:lastModifiedBy>
  <cp:revision>71</cp:revision>
  <dcterms:created xsi:type="dcterms:W3CDTF">2023-07-04T09:42:25Z</dcterms:created>
  <dcterms:modified xsi:type="dcterms:W3CDTF">2023-07-04T09:42:25Z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2052-11.1.0.11698</vt:lpwstr>
  </property>
</Properties>
</file>